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handoutMasterIdLst>
    <p:handoutMasterId r:id="rId21"/>
  </p:handoutMasterIdLst>
  <p:sldIdLst>
    <p:sldId id="683" r:id="rId2"/>
    <p:sldId id="672" r:id="rId3"/>
    <p:sldId id="673" r:id="rId4"/>
    <p:sldId id="675" r:id="rId5"/>
    <p:sldId id="674" r:id="rId6"/>
    <p:sldId id="676" r:id="rId7"/>
    <p:sldId id="677" r:id="rId8"/>
    <p:sldId id="678" r:id="rId9"/>
    <p:sldId id="658" r:id="rId10"/>
    <p:sldId id="762" r:id="rId11"/>
    <p:sldId id="748" r:id="rId12"/>
    <p:sldId id="749" r:id="rId13"/>
    <p:sldId id="747" r:id="rId14"/>
    <p:sldId id="746" r:id="rId15"/>
    <p:sldId id="679" r:id="rId16"/>
    <p:sldId id="680" r:id="rId17"/>
    <p:sldId id="681" r:id="rId18"/>
    <p:sldId id="682" r:id="rId19"/>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p:restoredTop sz="93197" autoAdjust="0"/>
  </p:normalViewPr>
  <p:slideViewPr>
    <p:cSldViewPr>
      <p:cViewPr varScale="1">
        <p:scale>
          <a:sx n="115" d="100"/>
          <a:sy n="115" d="100"/>
        </p:scale>
        <p:origin x="179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34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21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3795097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LGR</a:t>
            </a:r>
          </a:p>
        </p:txBody>
      </p:sp>
      <p:sp>
        <p:nvSpPr>
          <p:cNvPr id="3" name="Subtitle 2">
            <a:extLst>
              <a:ext uri="{FF2B5EF4-FFF2-40B4-BE49-F238E27FC236}">
                <a16:creationId xmlns:a16="http://schemas.microsoft.com/office/drawing/2014/main" id="{FA80191A-DF93-5541-B3C0-0FAA8F08F58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1166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819400" y="3657600"/>
            <a:ext cx="4596300" cy="245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868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70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5262672" y="3675731"/>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7" name="Freeform 26"/>
          <p:cNvSpPr/>
          <p:nvPr/>
        </p:nvSpPr>
        <p:spPr>
          <a:xfrm>
            <a:off x="5029200"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8" name="Freeform 27"/>
          <p:cNvSpPr/>
          <p:nvPr/>
        </p:nvSpPr>
        <p:spPr>
          <a:xfrm>
            <a:off x="6757405" y="3271090"/>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2874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962400" y="2209800"/>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4921693" y="1809690"/>
            <a:ext cx="2622107" cy="400110"/>
          </a:xfrm>
          <a:prstGeom prst="rect">
            <a:avLst/>
          </a:prstGeom>
          <a:noFill/>
        </p:spPr>
        <p:txBody>
          <a:bodyPr wrap="none" rtlCol="0">
            <a:spAutoFit/>
          </a:bodyPr>
          <a:lstStyle/>
          <a:p>
            <a:r>
              <a:rPr lang="en-US" sz="2000" dirty="0">
                <a:solidFill>
                  <a:schemeClr val="bg1"/>
                </a:solidFill>
              </a:rPr>
              <a:t>Simulation Name File</a:t>
            </a:r>
          </a:p>
        </p:txBody>
      </p:sp>
    </p:spTree>
    <p:extLst>
      <p:ext uri="{BB962C8B-B14F-4D97-AF65-F5344CB8AC3E}">
        <p14:creationId xmlns:p14="http://schemas.microsoft.com/office/powerpoint/2010/main" val="4290818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899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267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3324968" y="2466801"/>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3328039" y="3006301"/>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3328039" y="3545801"/>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3328039" y="4085301"/>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3328039"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3328039"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3328039"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5638800" y="2514600"/>
            <a:ext cx="2976419" cy="3257657"/>
          </a:xfrm>
          <a:prstGeom prst="rect">
            <a:avLst/>
          </a:prstGeom>
        </p:spPr>
      </p:pic>
    </p:spTree>
    <p:extLst>
      <p:ext uri="{BB962C8B-B14F-4D97-AF65-F5344CB8AC3E}">
        <p14:creationId xmlns:p14="http://schemas.microsoft.com/office/powerpoint/2010/main" val="1862928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1822831" y="1076134"/>
            <a:ext cx="6254369" cy="5324666"/>
          </a:xfrm>
          <a:prstGeom prst="rect">
            <a:avLst/>
          </a:prstGeom>
        </p:spPr>
      </p:pic>
    </p:spTree>
    <p:extLst>
      <p:ext uri="{BB962C8B-B14F-4D97-AF65-F5344CB8AC3E}">
        <p14:creationId xmlns:p14="http://schemas.microsoft.com/office/powerpoint/2010/main" val="721583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643676" cy="523220"/>
          </a:xfrm>
          <a:prstGeom prst="rect">
            <a:avLst/>
          </a:prstGeom>
          <a:noFill/>
        </p:spPr>
        <p:txBody>
          <a:bodyPr wrap="none" rtlCol="0">
            <a:spAutoFit/>
          </a:bodyPr>
          <a:lstStyle/>
          <a:p>
            <a:r>
              <a:rPr lang="en-US" sz="2800" dirty="0">
                <a:solidFill>
                  <a:srgbClr val="FFFFFF"/>
                </a:solidFill>
              </a:rPr>
              <a:t>cl1</a:t>
            </a:r>
          </a:p>
        </p:txBody>
      </p:sp>
      <p:sp>
        <p:nvSpPr>
          <p:cNvPr id="8" name="TextBox 7"/>
          <p:cNvSpPr txBox="1"/>
          <p:nvPr/>
        </p:nvSpPr>
        <p:spPr>
          <a:xfrm>
            <a:off x="4309324" y="3733800"/>
            <a:ext cx="643676" cy="523220"/>
          </a:xfrm>
          <a:prstGeom prst="rect">
            <a:avLst/>
          </a:prstGeom>
          <a:noFill/>
        </p:spPr>
        <p:txBody>
          <a:bodyPr wrap="none" rtlCol="0">
            <a:spAutoFit/>
          </a:bodyPr>
          <a:lstStyle/>
          <a:p>
            <a:r>
              <a:rPr lang="en-US" sz="2800" dirty="0">
                <a:solidFill>
                  <a:srgbClr val="FFFFFF"/>
                </a:solidFill>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22911" cy="523220"/>
          </a:xfrm>
          <a:prstGeom prst="rect">
            <a:avLst/>
          </a:prstGeom>
          <a:noFill/>
        </p:spPr>
        <p:txBody>
          <a:bodyPr wrap="none" rtlCol="0">
            <a:spAutoFit/>
          </a:bodyPr>
          <a:lstStyle/>
          <a:p>
            <a:r>
              <a:rPr lang="en-US" sz="2800" dirty="0" err="1">
                <a:solidFill>
                  <a:srgbClr val="FFFFFF"/>
                </a:solidFill>
              </a:rPr>
              <a:t>hwva</a:t>
            </a:r>
            <a:endParaRPr lang="en-US" sz="2800" dirty="0">
              <a:solidFill>
                <a:srgbClr val="FFFFFF"/>
              </a:solidFill>
            </a:endParaRPr>
          </a:p>
        </p:txBody>
      </p:sp>
      <p:cxnSp>
        <p:nvCxnSpPr>
          <p:cNvPr id="14" name="Straight Arrow Connector 13"/>
          <p:cNvCxnSpPr>
            <a:endCxn id="13" idx="2"/>
          </p:cNvCxnSpPr>
          <p:nvPr/>
        </p:nvCxnSpPr>
        <p:spPr bwMode="auto">
          <a:xfrm flipH="1" flipV="1">
            <a:off x="3254656" y="3190220"/>
            <a:ext cx="860144"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581400" y="5334000"/>
            <a:ext cx="5723467"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2209800"/>
            <a:ext cx="8382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21336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2</a:t>
            </a:r>
          </a:p>
        </p:txBody>
      </p:sp>
      <p:sp>
        <p:nvSpPr>
          <p:cNvPr id="25" name="Rectangle 24"/>
          <p:cNvSpPr/>
          <p:nvPr/>
        </p:nvSpPr>
        <p:spPr bwMode="auto">
          <a:xfrm>
            <a:off x="7924800" y="26670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200400"/>
            <a:ext cx="838200" cy="685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t>hwva</a:t>
            </a:r>
            <a:r>
              <a:rPr lang="en-US" dirty="0"/>
              <a:t> is the area of the connection</a:t>
            </a:r>
          </a:p>
          <a:p>
            <a:r>
              <a:rPr lang="en-US" dirty="0" err="1"/>
              <a:t>ihc</a:t>
            </a:r>
            <a:r>
              <a:rPr lang="en-US" dirty="0"/>
              <a:t> = 0</a:t>
            </a:r>
          </a:p>
          <a:p>
            <a:r>
              <a:rPr lang="en-US" dirty="0"/>
              <a:t>cl1 is the half cell thickness of the cell in model 1</a:t>
            </a:r>
          </a:p>
          <a:p>
            <a:r>
              <a:rPr lang="en-US" dirty="0"/>
              <a:t>cl2 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10668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and flows from parent model used as boundary conditions for child model</a:t>
            </a:r>
          </a:p>
          <a:p>
            <a:r>
              <a:rPr lang="en-US" sz="2000" dirty="0"/>
              <a:t>Easy to do</a:t>
            </a:r>
          </a:p>
          <a:p>
            <a:r>
              <a:rPr lang="en-US" sz="2000" dirty="0"/>
              <a:t>Some GUI support (e.g. Groundwater Vistas)</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sp>
        <p:nvSpPr>
          <p:cNvPr id="7" name="Content Placeholder 6"/>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sp>
        <p:nvSpPr>
          <p:cNvPr id="4" name="Content Placeholder 3"/>
          <p:cNvSpPr>
            <a:spLocks noGrp="1"/>
          </p:cNvSpPr>
          <p:nvPr>
            <p:ph sz="half" idx="2"/>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4723282" y="898512"/>
            <a:ext cx="4192118" cy="542608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GUI support yet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a:xfrm>
            <a:off x="381000" y="1143000"/>
            <a:ext cx="4076700" cy="4495800"/>
          </a:xfrm>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sp>
        <p:nvSpPr>
          <p:cNvPr id="8" name="Content Placeholder 7"/>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577998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6858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6858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6858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6240752" y="1844552"/>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6508002" y="1577302"/>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5173952" y="2911352"/>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6858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6858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5968502" y="2116802"/>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5429002" y="2656302"/>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6858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5698752" y="2386552"/>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6858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6858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6858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4892552" y="3192752"/>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4625852" y="3459452"/>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4359152" y="3726152"/>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873648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9614</TotalTime>
  <Pages>4</Pages>
  <Words>590</Words>
  <Application>Microsoft Macintosh PowerPoint</Application>
  <PresentationFormat>On-screen Show (4:3)</PresentationFormat>
  <Paragraphs>157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Courier New</vt:lpstr>
      <vt:lpstr>Times New Roman</vt:lpstr>
      <vt:lpstr>Wingdings</vt:lpstr>
      <vt:lpstr>dark-blue-template</vt:lpstr>
      <vt:lpstr>MODFLOW 6 LGR</vt:lpstr>
      <vt:lpstr>Local Grid Refinement</vt:lpstr>
      <vt:lpstr>Approaches</vt:lpstr>
      <vt:lpstr>1. TMR</vt:lpstr>
      <vt:lpstr>2. MODFLOW-LGR</vt:lpstr>
      <vt:lpstr>3. MODFLOW-USG</vt:lpstr>
      <vt:lpstr>4. MODFLOW 6</vt:lpstr>
      <vt:lpstr>MODFLOW 6 LGR</vt:lpstr>
      <vt:lpstr>Simulation Components</vt:lpstr>
      <vt:lpstr>Multi-Model Simulation</vt:lpstr>
      <vt:lpstr>LGR Simulation</vt:lpstr>
      <vt:lpstr>GWF Exchanges</vt:lpstr>
      <vt:lpstr>LGR Simulation</vt:lpstr>
      <vt:lpstr>Matrix-Level Coupling</vt:lpstr>
      <vt:lpstr>GWF6-GWF6 Exchange</vt:lpstr>
      <vt:lpstr>Map View</vt:lpstr>
      <vt:lpstr>Cross-Section View</vt:lpstr>
      <vt:lpstr>Vertical Connections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354</cp:revision>
  <cp:lastPrinted>2014-05-20T14:47:17Z</cp:lastPrinted>
  <dcterms:created xsi:type="dcterms:W3CDTF">2009-08-04T14:01:06Z</dcterms:created>
  <dcterms:modified xsi:type="dcterms:W3CDTF">2019-06-06T12:58:05Z</dcterms:modified>
</cp:coreProperties>
</file>